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6" r:id="rId2"/>
    <p:sldId id="271" r:id="rId3"/>
    <p:sldId id="310" r:id="rId4"/>
    <p:sldId id="311" r:id="rId5"/>
    <p:sldId id="317" r:id="rId6"/>
    <p:sldId id="322" r:id="rId7"/>
    <p:sldId id="270" r:id="rId8"/>
    <p:sldId id="281" r:id="rId9"/>
    <p:sldId id="298" r:id="rId10"/>
    <p:sldId id="316" r:id="rId11"/>
    <p:sldId id="348" r:id="rId12"/>
    <p:sldId id="349" r:id="rId13"/>
    <p:sldId id="350" r:id="rId14"/>
    <p:sldId id="341" r:id="rId15"/>
    <p:sldId id="339" r:id="rId16"/>
    <p:sldId id="342" r:id="rId17"/>
    <p:sldId id="337" r:id="rId18"/>
    <p:sldId id="343" r:id="rId19"/>
    <p:sldId id="330" r:id="rId20"/>
    <p:sldId id="335" r:id="rId21"/>
    <p:sldId id="333" r:id="rId22"/>
    <p:sldId id="346" r:id="rId23"/>
    <p:sldId id="347" r:id="rId24"/>
    <p:sldId id="334" r:id="rId25"/>
    <p:sldId id="345" r:id="rId26"/>
    <p:sldId id="331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696"/>
    <a:srgbClr val="0067B4"/>
    <a:srgbClr val="FFDCB9"/>
    <a:srgbClr val="FFC78F"/>
    <a:srgbClr val="FFC285"/>
    <a:srgbClr val="FCD6B6"/>
    <a:srgbClr val="FFECD9"/>
    <a:srgbClr val="FFD9B3"/>
    <a:srgbClr val="FBCFAB"/>
    <a:srgbClr val="FABD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91" autoAdjust="0"/>
  </p:normalViewPr>
  <p:slideViewPr>
    <p:cSldViewPr>
      <p:cViewPr>
        <p:scale>
          <a:sx n="100" d="100"/>
          <a:sy n="100" d="100"/>
        </p:scale>
        <p:origin x="-24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EB72E3C-E349-42AD-A59D-B868F581F74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93D55537-FE83-4A68-A81F-21B30369C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76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CD370FC9-FADF-4D5E-A73C-DACEC18B1F1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0CDB86A9-A7D1-4E2A-9DC4-CF1FB79F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57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047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10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83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80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6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95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9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48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2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49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11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A23A-A577-4998-8566-01F079DE189F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E0BD9-24D1-451E-9A6E-42A425354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5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6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6597352"/>
            <a:ext cx="2164197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Материалы на </a:t>
            </a:r>
            <a:r>
              <a:rPr lang="en-US" dirty="0" smtClean="0">
                <a:solidFill>
                  <a:prstClr val="white"/>
                </a:solidFill>
              </a:rPr>
              <a:t>1</a:t>
            </a:r>
            <a:r>
              <a:rPr lang="ru-RU" dirty="0" smtClean="0">
                <a:solidFill>
                  <a:prstClr val="white"/>
                </a:solidFill>
              </a:rPr>
              <a:t>6.01.2020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2"/>
          <p:cNvSpPr>
            <a:spLocks noGrp="1"/>
          </p:cNvSpPr>
          <p:nvPr/>
        </p:nvSpPr>
        <p:spPr bwMode="auto">
          <a:xfrm>
            <a:off x="179512" y="332656"/>
            <a:ext cx="7442924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3200" b="1" dirty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Электронная </a:t>
            </a:r>
            <a:r>
              <a:rPr lang="ru-RU" sz="32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трудовая</a:t>
            </a:r>
          </a:p>
          <a:p>
            <a:r>
              <a:rPr lang="ru-RU" sz="32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200" b="1" dirty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книжка»</a:t>
            </a:r>
          </a:p>
        </p:txBody>
      </p:sp>
      <p:sp>
        <p:nvSpPr>
          <p:cNvPr id="22" name="Полилиния 21"/>
          <p:cNvSpPr/>
          <p:nvPr/>
        </p:nvSpPr>
        <p:spPr bwMode="auto">
          <a:xfrm>
            <a:off x="611560" y="1628800"/>
            <a:ext cx="6048672" cy="502238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gradFill flip="none" rotWithShape="1">
            <a:gsLst>
              <a:gs pos="0">
                <a:srgbClr val="5C95F2">
                  <a:tint val="66000"/>
                  <a:satMod val="160000"/>
                </a:srgbClr>
              </a:gs>
              <a:gs pos="50000">
                <a:srgbClr val="5C95F2">
                  <a:tint val="44500"/>
                  <a:satMod val="160000"/>
                </a:srgbClr>
              </a:gs>
              <a:gs pos="100000">
                <a:srgbClr val="5C95F2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866" tIns="96866" rIns="96866" bIns="96866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ru-RU" sz="2400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cs typeface="Times New Roman" pitchFamily="18" charset="0"/>
              </a:rPr>
              <a:t>Нормативно-правовое регулирование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518" y="2269321"/>
            <a:ext cx="8387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от 16.12.2019 №439-ФЗ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 внесении изменений в Трудовой кодекс Российской Федерации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части  формирования и ведения сведений о трудовой деятельности работника в электронном виде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31" y="2369952"/>
            <a:ext cx="443087" cy="3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43087" cy="3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11560" y="3429000"/>
            <a:ext cx="8267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от 16.12.2019 №436-ФЗ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 внесении изменений в Федеральный закон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 индивидуальном (персонифицированном) учете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системе обязательного пенсионного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страхования»;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443087" cy="3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3568" y="4581128"/>
            <a:ext cx="82675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федерального закона «О внесении изменений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Кодекс Российской Федерации об административных правонарушениях в части установления административной ответственности за нарушение работодателем сроков представления сведений о трудовой деятельности либо представление неполных и (или) недостоверных сведений».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898" b="97533" l="901" r="97898">
                        <a14:foregroundMark x1="61261" y1="36433" x2="61261" y2="36433"/>
                        <a14:foregroundMark x1="57207" y1="48577" x2="57808" y2="26186"/>
                        <a14:foregroundMark x1="54354" y1="26755" x2="56006" y2="14611"/>
                        <a14:foregroundMark x1="58258" y1="17078" x2="76877" y2="11575"/>
                        <a14:foregroundMark x1="89189" y1="32258" x2="74625" y2="56167"/>
                        <a14:foregroundMark x1="53604" y1="55028" x2="49700" y2="44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81045" cy="18841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390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532535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497399"/>
            <a:ext cx="360040" cy="276999"/>
          </a:xfr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10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323528" y="260648"/>
            <a:ext cx="8514959" cy="749622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gradFill flip="none" rotWithShape="1">
            <a:gsLst>
              <a:gs pos="0">
                <a:srgbClr val="5C95F2">
                  <a:tint val="66000"/>
                  <a:satMod val="160000"/>
                </a:srgbClr>
              </a:gs>
              <a:gs pos="50000">
                <a:srgbClr val="5C95F2">
                  <a:tint val="44500"/>
                  <a:satMod val="160000"/>
                </a:srgbClr>
              </a:gs>
              <a:gs pos="100000">
                <a:srgbClr val="5C95F2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6866" tIns="96866" rIns="96866" bIns="96866" spcCol="1270" anchor="ctr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Сроки представления страхователями «Сведений о трудовой деятельности» в ПФР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412776"/>
            <a:ext cx="85689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Ежемесячно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позднее 15 числа месяца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следующего за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месяцем, в котором имели место кадровые мероприятия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(случаи приема на работу, переводов на другую постоянную работу, увольнения, подачи зарегистрированными лицами заявлений и др.) 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06003" cy="3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5576" y="1052736"/>
            <a:ext cx="3496019" cy="423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 1 января 2020 года: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869160"/>
            <a:ext cx="8640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случаях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приема на работу и увольнения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зарегистрированного лица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позднее рабочего дня, следующего за днем издания соответствующего приказа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(распоряжения), иных решений или документов, подтверждающих оформление трудовых отношений.</a:t>
            </a:r>
          </a:p>
          <a:p>
            <a:pPr algn="just"/>
            <a:endParaRPr lang="ru-RU" sz="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остальных случаях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позднее 15-го числа месяца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следующего за месяцем, в котором имели место перевод на другую постоянную работу или подача соответствующего заявления.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506003" cy="3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3568" y="4365104"/>
            <a:ext cx="8064896" cy="423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начиная с 1 января 2021 года срок представления делится: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276872"/>
            <a:ext cx="8568952" cy="83099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представлении сведений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отношении лица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 одновременно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представляются сведения о его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трудовой деятельности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данного страхователя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01.01.2020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последняя имеющаяся запись в трудовой книжке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51520" y="3212976"/>
            <a:ext cx="8568952" cy="83099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отсутствии у лица кадровых мероприятий в течение 2020 года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сведения о его трудовой деятельности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данного страхователя по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состоянию на 01.01.2020 представляются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позднее 15.02.2021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2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1500107"/>
              </p:ext>
            </p:extLst>
          </p:nvPr>
        </p:nvGraphicFramePr>
        <p:xfrm>
          <a:off x="457200" y="1196752"/>
          <a:ext cx="8147248" cy="4348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032448"/>
              </a:tblGrid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Отчетный период 2020 года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Крайний срок сдачи СЗВ-ТД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Январь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17.02.2020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Февраль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16.03.2020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Март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15.04.2020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Апрель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15.05.2020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15.06.2020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Июнь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15.07.2020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Июль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17.08.2020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Август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15.09.2020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Сентябрь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15.10.2020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Октябрь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16.11.2020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Ноябрь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15.12.2020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Декабрь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15.01.2021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489075" y="549840"/>
            <a:ext cx="8043365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Сроки представления формы СЗВ-ТД в 2020 году  с учетом переносов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497399"/>
            <a:ext cx="360040" cy="276999"/>
          </a:xfr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16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86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40" y="836713"/>
            <a:ext cx="90839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/>
        </p:nvSpPr>
        <p:spPr bwMode="auto">
          <a:xfrm>
            <a:off x="323528" y="260648"/>
            <a:ext cx="86407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Форма СЗВ-ТД «Сведения о трудовой зарегистрированного лица» (на 20.12.2019)</a:t>
            </a:r>
            <a:endParaRPr lang="ru-RU" sz="1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76456" y="6497399"/>
            <a:ext cx="432048" cy="276999"/>
          </a:xfr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/>
              <a:t>12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1988840"/>
            <a:ext cx="1872208" cy="100811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2996952"/>
            <a:ext cx="6624736" cy="576064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7936" y="4149080"/>
            <a:ext cx="576064" cy="100811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4581128"/>
            <a:ext cx="1368152" cy="576064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4581128"/>
            <a:ext cx="1152128" cy="576064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6597352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980728"/>
            <a:ext cx="3600400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Предусмотрена индивидуальная форма на ЗЛ;</a:t>
            </a:r>
          </a:p>
          <a:p>
            <a:pPr indent="-228600"/>
            <a:r>
              <a:rPr lang="ru-RU" sz="1100" dirty="0" smtClean="0">
                <a:solidFill>
                  <a:schemeClr val="tx1"/>
                </a:solidFill>
              </a:rPr>
              <a:t>2. Поля для отражения информации о поданном заявлении;</a:t>
            </a:r>
          </a:p>
          <a:p>
            <a:pPr indent="-228600"/>
            <a:r>
              <a:rPr lang="ru-RU" sz="1100" dirty="0" smtClean="0">
                <a:solidFill>
                  <a:schemeClr val="tx1"/>
                </a:solidFill>
              </a:rPr>
              <a:t>3. Должность и структурное подразделение  в соответствии со штатным расписанием (по льготникам с соответствующим квалификационным справочником );</a:t>
            </a:r>
          </a:p>
          <a:p>
            <a:pPr indent="-228600">
              <a:buAutoNum type="arabicPeriod" startAt="4"/>
            </a:pPr>
            <a:r>
              <a:rPr lang="ru-RU" sz="1100" dirty="0" smtClean="0">
                <a:solidFill>
                  <a:schemeClr val="tx1"/>
                </a:solidFill>
              </a:rPr>
              <a:t>К показателям, указываемым в трудовой книжке, добавлен показатель  «Код выполняемой функции» - </a:t>
            </a:r>
            <a:r>
              <a:rPr lang="ru-RU" sz="1100" dirty="0" smtClean="0">
                <a:solidFill>
                  <a:srgbClr val="FF0000"/>
                </a:solidFill>
              </a:rPr>
              <a:t>заполняется с 01.01.2021</a:t>
            </a:r>
            <a:r>
              <a:rPr lang="ru-RU" sz="1100" dirty="0" smtClean="0">
                <a:solidFill>
                  <a:schemeClr val="tx1"/>
                </a:solidFill>
              </a:rPr>
              <a:t>;</a:t>
            </a:r>
          </a:p>
          <a:p>
            <a:pPr indent="-228600">
              <a:buAutoNum type="arabicPeriod" startAt="4"/>
            </a:pPr>
            <a:r>
              <a:rPr lang="ru-RU" sz="1100" dirty="0" smtClean="0">
                <a:solidFill>
                  <a:schemeClr val="tx1"/>
                </a:solidFill>
              </a:rPr>
              <a:t>Предусмотрено  отражение отменяющих сведений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979712" y="1124744"/>
            <a:ext cx="3312368" cy="100811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67744" y="1340768"/>
            <a:ext cx="3024336" cy="158417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748464" y="2708920"/>
            <a:ext cx="0" cy="144016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5" idx="0"/>
          </p:cNvCxnSpPr>
          <p:nvPr/>
        </p:nvCxnSpPr>
        <p:spPr>
          <a:xfrm flipH="1">
            <a:off x="2447764" y="1628800"/>
            <a:ext cx="2844316" cy="295232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6" idx="0"/>
          </p:cNvCxnSpPr>
          <p:nvPr/>
        </p:nvCxnSpPr>
        <p:spPr>
          <a:xfrm flipH="1">
            <a:off x="3707904" y="2132856"/>
            <a:ext cx="1584176" cy="244827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64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908720"/>
            <a:ext cx="85689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Формы СЗВ-ТД представляются,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начиная с 1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января 2020 года.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61950" algn="just" fontAlgn="base">
              <a:spcBef>
                <a:spcPct val="0"/>
              </a:spcBef>
              <a:spcAft>
                <a:spcPct val="0"/>
              </a:spcAft>
            </a:pPr>
            <a:endParaRPr lang="ru-RU" sz="400" dirty="0" smtClean="0"/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Формируются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основании приказов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распоряжений, иных решений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или других документов кадрового учета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страхователя. </a:t>
            </a: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Заполняются  и представляются в ПФР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всех работающих зарегистрированных лиц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(в т.ч.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 совместительству, на дистанционной</a:t>
            </a:r>
            <a:r>
              <a:rPr kumimoji="0" lang="ru-RU" sz="1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работе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которыми  заключены  или прекращены трудовые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(служебные)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отношения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соответствии с ТК РФ или иными ФЗ, а также, в отношении которых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произведены другие кадровые изменения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(в т. ч. перевод на другую постоянную работу, установление второй и последующей профессии или иной квалификации, отмена ранее произведенных мероприятий и т.д.),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 также в случае подачи лицом заявления о продолжении ведения трудовой книжки или о предоставлении сведений о трудовой деятельности (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кадровые мероприятия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).</a:t>
            </a: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/>
        </p:nvSpPr>
        <p:spPr bwMode="auto">
          <a:xfrm>
            <a:off x="179512" y="260648"/>
            <a:ext cx="864096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Общие правила представления и заполнения формы СЗВ-ТД «Сведения о трудовой деятельности зарегистрированного лица»</a:t>
            </a:r>
            <a:endParaRPr lang="ru-RU" sz="1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6597352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76456" y="6497399"/>
            <a:ext cx="432048" cy="276999"/>
          </a:xfr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/>
              <a:t>13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573016"/>
            <a:ext cx="6048672" cy="26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372200" y="3400981"/>
            <a:ext cx="244827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19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Бумажные носители заполняются чернилами, </a:t>
            </a:r>
            <a:r>
              <a:rPr lang="ru-RU" sz="13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шариковой ручкой печатными буквами</a:t>
            </a:r>
            <a:r>
              <a:rPr lang="ru-RU" sz="1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или при помощи </a:t>
            </a:r>
            <a:r>
              <a:rPr lang="ru-RU" sz="13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средств вычислительной техники без помарок и исправлений и без каких-либо сокращений</a:t>
            </a:r>
            <a:r>
              <a:rPr lang="ru-RU" sz="1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lvl="0"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При этом могут использоваться любые цвета, кроме красного  и зеленого.</a:t>
            </a:r>
            <a:endParaRPr lang="ru-RU" sz="13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90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30" y="908720"/>
            <a:ext cx="8977970" cy="53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 bwMode="auto">
          <a:xfrm>
            <a:off x="323528" y="74931"/>
            <a:ext cx="8514959" cy="749622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gradFill flip="none" rotWithShape="1">
            <a:gsLst>
              <a:gs pos="0">
                <a:srgbClr val="5C95F2">
                  <a:tint val="66000"/>
                  <a:satMod val="160000"/>
                </a:srgbClr>
              </a:gs>
              <a:gs pos="50000">
                <a:srgbClr val="5C95F2">
                  <a:tint val="44500"/>
                  <a:satMod val="160000"/>
                </a:srgbClr>
              </a:gs>
              <a:gs pos="100000">
                <a:srgbClr val="5C95F2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6866" tIns="96866" rIns="96866" bIns="96866" spcCol="1270" anchor="ctr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 кадровое мероприятие по ЗЛ в 2020 году – ПЕРЕВОД на другую постоянную работу; никакого заявления не подавал</a:t>
            </a:r>
          </a:p>
        </p:txBody>
      </p:sp>
      <p:sp>
        <p:nvSpPr>
          <p:cNvPr id="6" name="Прямоугольник 5"/>
          <p:cNvSpPr/>
          <p:nvPr/>
        </p:nvSpPr>
        <p:spPr>
          <a:xfrm rot="19867886">
            <a:off x="177799" y="2843449"/>
            <a:ext cx="7056784" cy="9144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   Р   И   М   Е   Р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С И Т У А Ц И 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733256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497399"/>
            <a:ext cx="360040" cy="276999"/>
          </a:xfr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11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51" y="1124744"/>
            <a:ext cx="8909645" cy="5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 bwMode="auto">
          <a:xfrm>
            <a:off x="323528" y="21070"/>
            <a:ext cx="8514959" cy="857344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gradFill flip="none" rotWithShape="1">
            <a:gsLst>
              <a:gs pos="0">
                <a:srgbClr val="5C95F2">
                  <a:tint val="66000"/>
                  <a:satMod val="160000"/>
                </a:srgbClr>
              </a:gs>
              <a:gs pos="50000">
                <a:srgbClr val="5C95F2">
                  <a:tint val="44500"/>
                  <a:satMod val="160000"/>
                </a:srgbClr>
              </a:gs>
              <a:gs pos="100000">
                <a:srgbClr val="5C95F2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6866" tIns="96866" rIns="96866" bIns="96866" spcCol="1270" anchor="ctr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 кадровое мероприятие по ЗЛ в 2020 году – ЗАЯВЛЕНИЕ 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 продолжении ведения трудовой книжки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284984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497399"/>
            <a:ext cx="360040" cy="276999"/>
          </a:xfr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12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867886">
            <a:off x="177798" y="2483411"/>
            <a:ext cx="7056784" cy="9144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   Р   И   М   Е   Р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С И Т У А Ц И 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378602" cy="52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 bwMode="auto">
          <a:xfrm>
            <a:off x="323528" y="-27480"/>
            <a:ext cx="8514959" cy="897354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gradFill flip="none" rotWithShape="1">
            <a:gsLst>
              <a:gs pos="0">
                <a:srgbClr val="5C95F2">
                  <a:tint val="66000"/>
                  <a:satMod val="160000"/>
                </a:srgbClr>
              </a:gs>
              <a:gs pos="50000">
                <a:srgbClr val="5C95F2">
                  <a:tint val="44500"/>
                  <a:satMod val="160000"/>
                </a:srgbClr>
              </a:gs>
              <a:gs pos="100000">
                <a:srgbClr val="5C95F2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6866" tIns="96866" rIns="96866" bIns="96866" spcCol="1270" anchor="ctr">
            <a:spAutoFit/>
          </a:bodyPr>
          <a:lstStyle/>
          <a:p>
            <a:pPr algn="ctr" defTabSz="800100">
              <a:lnSpc>
                <a:spcPct val="114000"/>
              </a:lnSpc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 кадровое мероприятие по ЗЛ в 2020 году – УВОЛЬНЕНИЕ; </a:t>
            </a:r>
          </a:p>
          <a:p>
            <a:pPr algn="ctr" defTabSz="800100">
              <a:lnSpc>
                <a:spcPct val="114000"/>
              </a:lnSpc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никакого заявления не подавал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805264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497399"/>
            <a:ext cx="360040" cy="276999"/>
          </a:xfr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13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867886">
            <a:off x="330199" y="2995849"/>
            <a:ext cx="7056784" cy="9144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   Р   И   М   Е   Р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С И Т У А Ц И 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820472" cy="475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 bwMode="auto">
          <a:xfrm>
            <a:off x="323528" y="260648"/>
            <a:ext cx="8514959" cy="749622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gradFill flip="none" rotWithShape="1">
            <a:gsLst>
              <a:gs pos="0">
                <a:srgbClr val="5C95F2">
                  <a:tint val="66000"/>
                  <a:satMod val="160000"/>
                </a:srgbClr>
              </a:gs>
              <a:gs pos="50000">
                <a:srgbClr val="5C95F2">
                  <a:tint val="44500"/>
                  <a:satMod val="160000"/>
                </a:srgbClr>
              </a:gs>
              <a:gs pos="100000">
                <a:srgbClr val="5C95F2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6866" tIns="96866" rIns="96866" bIns="96866" spcCol="1270" anchor="ctr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 кадровое мероприятие в 2020 году – ПРИЕМ; в том же месяце подал заявление о предоставлении сведений о трудовой деятельности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733256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789040"/>
            <a:ext cx="1008112" cy="200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497399"/>
            <a:ext cx="360040" cy="276999"/>
          </a:xfr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14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867886">
            <a:off x="482599" y="3148249"/>
            <a:ext cx="7056784" cy="9144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   Р   И   М   Е   Р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С И Т У А Ц И 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51" y="692696"/>
            <a:ext cx="9017149" cy="597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 bwMode="auto">
          <a:xfrm>
            <a:off x="323528" y="188640"/>
            <a:ext cx="8514959" cy="472623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gradFill flip="none" rotWithShape="1">
            <a:gsLst>
              <a:gs pos="0">
                <a:srgbClr val="5C95F2">
                  <a:tint val="66000"/>
                  <a:satMod val="160000"/>
                </a:srgbClr>
              </a:gs>
              <a:gs pos="50000">
                <a:srgbClr val="5C95F2">
                  <a:tint val="44500"/>
                  <a:satMod val="160000"/>
                </a:srgbClr>
              </a:gs>
              <a:gs pos="100000">
                <a:srgbClr val="5C95F2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6866" tIns="96866" rIns="96866" bIns="96866" spcCol="1270" anchor="ctr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Несколько кадровых мероприятий в течение одного отчетного периода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157192"/>
            <a:ext cx="1224136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497399"/>
            <a:ext cx="360040" cy="276999"/>
          </a:xfr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15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867886">
            <a:off x="393822" y="2699434"/>
            <a:ext cx="7056784" cy="9144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   Р   И   М   Е   Р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С И Т У А Ц И 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/>
              <a:t>19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6597352"/>
            <a:ext cx="2308213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>
            <a:off x="539552" y="404664"/>
            <a:ext cx="8120971" cy="502238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gradFill flip="none" rotWithShape="1">
            <a:gsLst>
              <a:gs pos="0">
                <a:srgbClr val="5C95F2">
                  <a:tint val="66000"/>
                  <a:satMod val="160000"/>
                </a:srgbClr>
              </a:gs>
              <a:gs pos="50000">
                <a:srgbClr val="5C95F2">
                  <a:tint val="44500"/>
                  <a:satMod val="160000"/>
                </a:srgbClr>
              </a:gs>
              <a:gs pos="100000">
                <a:srgbClr val="5C95F2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866" tIns="96866" rIns="96866" bIns="96866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ru-RU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Ответственность страхователя с 1 января 2020 г.: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24744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solidFill>
                  <a:srgbClr val="002060"/>
                </a:solidFill>
              </a:rPr>
              <a:t>  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непредставлении в установленный срок либо представлении неполных и (или) недостоверных сведений о трудовой деятельности работающих лиц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территориальный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ПФР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направляет 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Роструд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его территориальным органам (государственным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инспекциям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труда),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порядке межведомственного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взаимодействия, 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5 рабочих дней со дня выявления</a:t>
            </a:r>
            <a:r>
              <a:rPr lang="ru-RU" alt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указанного нарушения. </a:t>
            </a:r>
          </a:p>
          <a:p>
            <a:pPr indent="266700" algn="just">
              <a:buFont typeface="Wingdings" panose="05000000000000000000" pitchFamily="2" charset="2"/>
              <a:buChar char="ü"/>
              <a:defRPr/>
            </a:pPr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 указанные нарушения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представлению сведений о трудовой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деятельности </a:t>
            </a:r>
            <a:r>
              <a:rPr lang="ru-RU" alt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страхователь или его </a:t>
            </a:r>
            <a:r>
              <a:rPr lang="ru-RU" alt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должностное лицо 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привлекается к административной ответственности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нарушение трудового законодательства и иных нормативных правовых актов, содержащих нормы трудового права.</a:t>
            </a:r>
          </a:p>
          <a:p>
            <a:pPr indent="266700" algn="just">
              <a:buFont typeface="Wingdings" panose="05000000000000000000" pitchFamily="2" charset="2"/>
              <a:buChar char="ü"/>
              <a:defRPr/>
            </a:pPr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Административная ответственность применяется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неоднократного 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совершения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данного правонарушения (</a:t>
            </a: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и более раза в течение календарного года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 влечет предупреждение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должностных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лиц.</a:t>
            </a:r>
          </a:p>
        </p:txBody>
      </p:sp>
    </p:spTree>
    <p:extLst>
      <p:ext uri="{BB962C8B-B14F-4D97-AF65-F5344CB8AC3E}">
        <p14:creationId xmlns:p14="http://schemas.microsoft.com/office/powerpoint/2010/main" xmlns="" val="34684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1547664" y="422108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395537" y="5949280"/>
            <a:ext cx="4104456" cy="432048"/>
          </a:xfrm>
          <a:ln>
            <a:solidFill>
              <a:srgbClr val="005696"/>
            </a:solidFill>
          </a:ln>
        </p:spPr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ранение в информационных ресурсах</a:t>
            </a:r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/>
              <a:t>2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6597352"/>
            <a:ext cx="2164197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Заголовок 2"/>
          <p:cNvSpPr>
            <a:spLocks noGrp="1"/>
          </p:cNvSpPr>
          <p:nvPr/>
        </p:nvSpPr>
        <p:spPr bwMode="auto">
          <a:xfrm>
            <a:off x="251520" y="260648"/>
            <a:ext cx="8640763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Переход на ведение сведений о трудовой деятельности в электронном виде – основные подходы в ТК РФ</a:t>
            </a:r>
            <a:endParaRPr lang="ru-RU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144016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39952" y="1268760"/>
            <a:ext cx="3024336" cy="30777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трудовой деятельности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2564904"/>
            <a:ext cx="5544616" cy="2308324"/>
          </a:xfrm>
          <a:prstGeom prst="rect">
            <a:avLst/>
          </a:prstGeom>
          <a:ln>
            <a:solidFill>
              <a:srgbClr val="00569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сведения о работнике;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место работы;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трудовая функция;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перевод на другую постоянную работу;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увольнение;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основания и причины прекращения трудового договора;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другая, предусмотренная ТК РФ информация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1988840"/>
            <a:ext cx="5544616" cy="58477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Основная информация </a:t>
            </a: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 трудовой деятельности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и трудовом стаже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углом вверх 16"/>
          <p:cNvSpPr/>
          <p:nvPr/>
        </p:nvSpPr>
        <p:spPr>
          <a:xfrm rot="10800000">
            <a:off x="1547664" y="2060848"/>
            <a:ext cx="1368152" cy="5875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06" r="65501" b="13676"/>
          <a:stretch>
            <a:fillRect/>
          </a:stretch>
        </p:blipFill>
        <p:spPr bwMode="auto">
          <a:xfrm>
            <a:off x="1187624" y="4800482"/>
            <a:ext cx="1080120" cy="105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>
            <a:off x="5436096" y="162880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43608" y="2564904"/>
            <a:ext cx="1369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Работодатель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10816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59832" y="1124744"/>
            <a:ext cx="6084168" cy="576064"/>
          </a:xfr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Схема направления работником через </a:t>
            </a:r>
            <a:r>
              <a:rPr lang="ru-RU" sz="1200" b="1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ЕПГУ </a:t>
            </a:r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работодателю </a:t>
            </a:r>
          </a:p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на электронный адрес выписки из Электронной трудовой книжки</a:t>
            </a:r>
            <a:endParaRPr lang="ru-RU" sz="1200" b="1" dirty="0">
              <a:solidFill>
                <a:schemeClr val="tx1"/>
              </a:solidFill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6597352"/>
            <a:ext cx="2164197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283968" y="1772816"/>
            <a:ext cx="3813357" cy="235805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7580112" y="4869160"/>
            <a:ext cx="1563888" cy="1487857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4572000" y="2636912"/>
            <a:ext cx="3174415" cy="72008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СВЕДЕНИЯ О ТРУДОВОЙ ДЕЯТЕЛЬНОСТИ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860032" y="1916832"/>
            <a:ext cx="2614271" cy="409301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ИНФОРМАЦИОННАЯ БАЗА ПФР</a:t>
            </a:r>
          </a:p>
        </p:txBody>
      </p:sp>
      <p:grpSp>
        <p:nvGrpSpPr>
          <p:cNvPr id="6" name="Группа 73"/>
          <p:cNvGrpSpPr/>
          <p:nvPr/>
        </p:nvGrpSpPr>
        <p:grpSpPr>
          <a:xfrm>
            <a:off x="2843808" y="4293096"/>
            <a:ext cx="2184376" cy="1891953"/>
            <a:chOff x="2413571" y="4437112"/>
            <a:chExt cx="2184376" cy="189195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413571" y="4437112"/>
              <a:ext cx="1582365" cy="154142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29595" y="6021288"/>
              <a:ext cx="19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Застрахованное лицо</a:t>
              </a:r>
              <a:endParaRPr lang="ru-RU" sz="14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668344" y="4653136"/>
            <a:ext cx="1369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Работодатель</a:t>
            </a:r>
            <a:endParaRPr lang="ru-RU" sz="1400" dirty="0"/>
          </a:p>
        </p:txBody>
      </p:sp>
      <p:grpSp>
        <p:nvGrpSpPr>
          <p:cNvPr id="7" name="Группа 34"/>
          <p:cNvGrpSpPr/>
          <p:nvPr/>
        </p:nvGrpSpPr>
        <p:grpSpPr>
          <a:xfrm>
            <a:off x="5076055" y="5949280"/>
            <a:ext cx="2861173" cy="216024"/>
            <a:chOff x="4817407" y="6269042"/>
            <a:chExt cx="1913299" cy="864096"/>
          </a:xfrm>
        </p:grpSpPr>
        <p:sp>
          <p:nvSpPr>
            <p:cNvPr id="40" name="TextBox 39"/>
            <p:cNvSpPr txBox="1"/>
            <p:nvPr/>
          </p:nvSpPr>
          <p:spPr>
            <a:xfrm>
              <a:off x="4817407" y="6269042"/>
              <a:ext cx="1913299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Заявление о приеме на работу</a:t>
              </a:r>
              <a:endParaRPr lang="ru-RU" sz="12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4817408" y="7133138"/>
              <a:ext cx="1841466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5"/>
          <p:cNvGrpSpPr/>
          <p:nvPr/>
        </p:nvGrpSpPr>
        <p:grpSpPr>
          <a:xfrm>
            <a:off x="5076056" y="3717032"/>
            <a:ext cx="2459037" cy="1585913"/>
            <a:chOff x="3092191" y="3791339"/>
            <a:chExt cx="2459037" cy="1585913"/>
          </a:xfrm>
        </p:grpSpPr>
        <p:pic>
          <p:nvPicPr>
            <p:cNvPr id="57" name="Рисунок 10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2191" y="3791339"/>
              <a:ext cx="2459037" cy="158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Группа 59"/>
            <p:cNvGrpSpPr/>
            <p:nvPr/>
          </p:nvGrpSpPr>
          <p:grpSpPr>
            <a:xfrm>
              <a:off x="3236207" y="3935355"/>
              <a:ext cx="2098675" cy="911376"/>
              <a:chOff x="6656388" y="5291138"/>
              <a:chExt cx="2098675" cy="911376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6656388" y="5499100"/>
                <a:ext cx="2098675" cy="254000"/>
              </a:xfrm>
              <a:prstGeom prst="round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ВАША ЭЛЕКТРОННАЯ ТРУДОВАЯ КНИЖКА</a:t>
                </a: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6770689" y="5721350"/>
                <a:ext cx="1490662" cy="230188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РАСПЕЧАТАТЬ?</a:t>
                </a: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6770689" y="5972175"/>
                <a:ext cx="1490662" cy="215444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НАПРАВИТЬ ПО АДРЕСУ?</a:t>
                </a:r>
                <a:endParaRPr lang="ru-RU" sz="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5" name="Рисунок 8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8302424" y="5687815"/>
                <a:ext cx="325878" cy="297253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66" name="Рисунок 84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8296738" y="5966164"/>
                <a:ext cx="325878" cy="23635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6770688" y="5291138"/>
                <a:ext cx="1984375" cy="217487"/>
              </a:xfrm>
              <a:prstGeom prst="round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ru-RU" sz="1200" dirty="0">
                    <a:solidFill>
                      <a:srgbClr val="0070C0"/>
                    </a:solidFill>
                  </a:rPr>
                  <a:t>ЕПГУ (Личный Кабинет)</a:t>
                </a:r>
              </a:p>
            </p:txBody>
          </p:sp>
        </p:grpSp>
      </p:grpSp>
      <p:grpSp>
        <p:nvGrpSpPr>
          <p:cNvPr id="10" name="Группа 87"/>
          <p:cNvGrpSpPr/>
          <p:nvPr/>
        </p:nvGrpSpPr>
        <p:grpSpPr>
          <a:xfrm>
            <a:off x="4427984" y="5157192"/>
            <a:ext cx="644127" cy="691073"/>
            <a:chOff x="5695417" y="3713899"/>
            <a:chExt cx="644127" cy="691073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80613" y="3713899"/>
              <a:ext cx="458931" cy="65407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95417" y="3917650"/>
              <a:ext cx="491411" cy="487322"/>
            </a:xfrm>
            <a:prstGeom prst="rect">
              <a:avLst/>
            </a:prstGeom>
          </p:spPr>
        </p:pic>
      </p:grpSp>
      <p:cxnSp>
        <p:nvCxnSpPr>
          <p:cNvPr id="23" name="Прямая со стрелкой 22"/>
          <p:cNvCxnSpPr/>
          <p:nvPr/>
        </p:nvCxnSpPr>
        <p:spPr>
          <a:xfrm flipV="1">
            <a:off x="3923928" y="3356992"/>
            <a:ext cx="1224136" cy="146497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616340">
            <a:off x="3355757" y="3805143"/>
            <a:ext cx="176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Запрос на получение выписки из ЭТК</a:t>
            </a:r>
            <a:endParaRPr lang="ru-RU" sz="1200" dirty="0"/>
          </a:p>
        </p:txBody>
      </p:sp>
      <p:grpSp>
        <p:nvGrpSpPr>
          <p:cNvPr id="11" name="Группа 76"/>
          <p:cNvGrpSpPr/>
          <p:nvPr/>
        </p:nvGrpSpPr>
        <p:grpSpPr>
          <a:xfrm>
            <a:off x="4860032" y="5589240"/>
            <a:ext cx="2932706" cy="288032"/>
            <a:chOff x="3118924" y="6122183"/>
            <a:chExt cx="2528697" cy="288032"/>
          </a:xfrm>
        </p:grpSpPr>
        <p:sp>
          <p:nvSpPr>
            <p:cNvPr id="30" name="TextBox 29"/>
            <p:cNvSpPr txBox="1"/>
            <p:nvPr/>
          </p:nvSpPr>
          <p:spPr>
            <a:xfrm>
              <a:off x="3118924" y="6122183"/>
              <a:ext cx="2459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Выписка из ЭТК</a:t>
              </a:r>
              <a:endParaRPr lang="ru-RU" sz="1200" dirty="0"/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3305189" y="6410215"/>
              <a:ext cx="23424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84"/>
          <p:cNvGrpSpPr/>
          <p:nvPr/>
        </p:nvGrpSpPr>
        <p:grpSpPr>
          <a:xfrm rot="7822665">
            <a:off x="3522797" y="4256242"/>
            <a:ext cx="1949534" cy="288706"/>
            <a:chOff x="3175920" y="5679102"/>
            <a:chExt cx="2459037" cy="288706"/>
          </a:xfrm>
        </p:grpSpPr>
        <p:sp>
          <p:nvSpPr>
            <p:cNvPr id="86" name="TextBox 85"/>
            <p:cNvSpPr txBox="1"/>
            <p:nvPr/>
          </p:nvSpPr>
          <p:spPr>
            <a:xfrm rot="10838889">
              <a:off x="3175920" y="5690809"/>
              <a:ext cx="2459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Выписка из ЭТК</a:t>
              </a:r>
              <a:endParaRPr lang="ru-RU" sz="1200" dirty="0"/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235529" y="5679102"/>
              <a:ext cx="23424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Прямоугольник 42"/>
          <p:cNvSpPr/>
          <p:nvPr/>
        </p:nvSpPr>
        <p:spPr>
          <a:xfrm>
            <a:off x="179512" y="1268760"/>
            <a:ext cx="30963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defRPr/>
            </a:pPr>
            <a:r>
              <a:rPr lang="ru-RU" altLang="ru-RU" sz="1400" b="1" dirty="0" smtClean="0">
                <a:solidFill>
                  <a:schemeClr val="tx2"/>
                </a:solidFill>
              </a:rPr>
              <a:t>При </a:t>
            </a:r>
            <a:r>
              <a:rPr lang="ru-RU" altLang="ru-RU" sz="1400" b="1" dirty="0">
                <a:solidFill>
                  <a:schemeClr val="tx2"/>
                </a:solidFill>
              </a:rPr>
              <a:t>заключении трудового договора 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лицо предъявляет </a:t>
            </a:r>
            <a:r>
              <a:rPr lang="ru-RU" altLang="ru-RU" sz="1400" b="1" dirty="0" smtClean="0">
                <a:solidFill>
                  <a:srgbClr val="0070C0"/>
                </a:solidFill>
              </a:rPr>
              <a:t>сведения о трудовой деятельности </a:t>
            </a:r>
            <a:r>
              <a:rPr lang="ru-RU" altLang="ru-RU" sz="1400" b="1" u="sng" dirty="0" smtClean="0">
                <a:solidFill>
                  <a:srgbClr val="0070C0"/>
                </a:solidFill>
              </a:rPr>
              <a:t>вместе с трудовой книжкой или взамен ее</a:t>
            </a:r>
            <a:r>
              <a:rPr lang="ru-RU" altLang="ru-RU" sz="1400" b="1" dirty="0" smtClean="0">
                <a:solidFill>
                  <a:srgbClr val="0070C0"/>
                </a:solidFill>
              </a:rPr>
              <a:t>, 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за исключением случаев, когда:</a:t>
            </a:r>
          </a:p>
          <a:p>
            <a:pPr indent="357188" algn="just">
              <a:buFontTx/>
              <a:buChar char="-"/>
              <a:defRPr/>
            </a:pPr>
            <a:r>
              <a:rPr lang="ru-RU" altLang="ru-RU" sz="1400" b="1" dirty="0" smtClean="0">
                <a:solidFill>
                  <a:schemeClr val="tx2"/>
                </a:solidFill>
              </a:rPr>
              <a:t>трудовой договор заключается впервые;</a:t>
            </a:r>
          </a:p>
          <a:p>
            <a:pPr indent="357188" algn="just">
              <a:buFontTx/>
              <a:buChar char="-"/>
              <a:defRPr/>
            </a:pPr>
            <a:r>
              <a:rPr lang="ru-RU" altLang="ru-RU" sz="1400" b="1" dirty="0" smtClean="0">
                <a:solidFill>
                  <a:schemeClr val="tx2"/>
                </a:solidFill>
              </a:rPr>
              <a:t>работник поступает на работу на условиях совместительства.</a:t>
            </a:r>
          </a:p>
          <a:p>
            <a:pPr indent="357188" algn="just">
              <a:defRPr/>
            </a:pPr>
            <a:endParaRPr lang="ru-RU" altLang="ru-RU" sz="1400" b="1" dirty="0" smtClean="0">
              <a:solidFill>
                <a:schemeClr val="tx2"/>
              </a:solidFill>
            </a:endParaRPr>
          </a:p>
          <a:p>
            <a:pPr indent="357188" algn="just">
              <a:defRPr/>
            </a:pPr>
            <a:endParaRPr lang="ru-RU" altLang="ru-RU" sz="1400" b="1" dirty="0" smtClean="0">
              <a:solidFill>
                <a:schemeClr val="tx2"/>
              </a:solidFill>
            </a:endParaRPr>
          </a:p>
          <a:p>
            <a:pPr indent="357188" algn="just">
              <a:defRPr/>
            </a:pPr>
            <a:r>
              <a:rPr lang="ru-RU" sz="1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Лицо, поступающее на работу по совместительству к другому работодателю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предъявляет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трудовую книжку,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если:</a:t>
            </a:r>
          </a:p>
          <a:p>
            <a:pPr indent="357188" algn="just">
              <a:buFontTx/>
              <a:buChar char="-"/>
              <a:defRPr/>
            </a:pPr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основному месту работы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работодатель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ведет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трудовую книжку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на данного работника;</a:t>
            </a:r>
          </a:p>
          <a:p>
            <a:pPr indent="357188" algn="just">
              <a:buFontTx/>
              <a:buChar char="-"/>
              <a:defRPr/>
            </a:pPr>
            <a:r>
              <a:rPr lang="ru-RU" sz="1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трудовая книжка на него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оформлялась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b="1" dirty="0">
              <a:solidFill>
                <a:srgbClr val="0070C0"/>
              </a:solidFill>
            </a:endParaRPr>
          </a:p>
        </p:txBody>
      </p:sp>
      <p:pic>
        <p:nvPicPr>
          <p:cNvPr id="47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67774" cy="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06" r="65501" b="13676"/>
          <a:stretch>
            <a:fillRect/>
          </a:stretch>
        </p:blipFill>
        <p:spPr bwMode="auto">
          <a:xfrm>
            <a:off x="6012160" y="2420888"/>
            <a:ext cx="2746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Заголовок 2"/>
          <p:cNvSpPr>
            <a:spLocks noGrp="1"/>
          </p:cNvSpPr>
          <p:nvPr/>
        </p:nvSpPr>
        <p:spPr bwMode="auto">
          <a:xfrm>
            <a:off x="179512" y="260648"/>
            <a:ext cx="8784976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Предоставление работником при трудоустройстве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трудовой книжки или сведений о трудовой деятельности 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4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67774" cy="2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/>
              <a:t>21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6669360"/>
            <a:ext cx="2448272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67544" y="1124744"/>
            <a:ext cx="8424936" cy="36871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работодателя по последнему месту работы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 период работы у данного работодателя) на бумажном носителе, заверенные надлежащим образом, или в форме электронного документа подписанного, усиленной квалифицированной электронной подписью (при ее наличии у работодателя);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МФЦ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бумажном носителе;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территориальном органе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ПФР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бумажном носителе;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alt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личном кабинете на сайте ПФР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с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использованием ЕПГУ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форме электронного документа, подписанного усиленной квалифицированной электронной подписью.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869160"/>
            <a:ext cx="6283870" cy="16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>
            <a:spLocks noGrp="1"/>
          </p:cNvSpPr>
          <p:nvPr/>
        </p:nvSpPr>
        <p:spPr bwMode="auto">
          <a:xfrm>
            <a:off x="179512" y="322203"/>
            <a:ext cx="8640763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Получение лицом, имеющим стаж работы по трудовому договору, сведений о трудовой деятельности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80928"/>
            <a:ext cx="4608512" cy="147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76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6597352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2240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1F2B106-6A51-45D5-9B3C-2989B1FE846C}" type="slidenum">
              <a:rPr lang="ru-RU" altLang="ru-RU" sz="1200" smtClean="0"/>
              <a:pPr/>
              <a:t>22</a:t>
            </a:fld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805264"/>
            <a:ext cx="7632848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форма СТД-ПФР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содержит все показатели, заполняемые страхователем в форме СЗВ-ТД</a:t>
            </a:r>
            <a:endParaRPr lang="ru-RU" dirty="0"/>
          </a:p>
        </p:txBody>
      </p:sp>
      <p:sp>
        <p:nvSpPr>
          <p:cNvPr id="10" name="Заголовок 2"/>
          <p:cNvSpPr>
            <a:spLocks noGrp="1"/>
          </p:cNvSpPr>
          <p:nvPr/>
        </p:nvSpPr>
        <p:spPr bwMode="auto">
          <a:xfrm>
            <a:off x="0" y="281554"/>
            <a:ext cx="9144000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700" b="1" dirty="0" smtClean="0">
                <a:solidFill>
                  <a:srgbClr val="0070C0"/>
                </a:solidFill>
                <a:cs typeface="Times New Roman" pitchFamily="18" charset="0"/>
              </a:rPr>
              <a:t>Проект формы СТД-ПФР</a:t>
            </a:r>
          </a:p>
          <a:p>
            <a:pPr>
              <a:defRPr/>
            </a:pPr>
            <a:r>
              <a:rPr lang="ru-RU" sz="1700" b="1" dirty="0" smtClean="0">
                <a:solidFill>
                  <a:srgbClr val="0070C0"/>
                </a:solidFill>
                <a:cs typeface="Times New Roman" pitchFamily="18" charset="0"/>
              </a:rPr>
              <a:t> «Сведения о трудовой деятельности, предоставляемые из информационных ресурсов ПФР»</a:t>
            </a:r>
            <a:endParaRPr lang="ru-RU" sz="17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1484784"/>
            <a:ext cx="1979712" cy="216024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3501008"/>
            <a:ext cx="1296144" cy="576064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/>
        </p:nvSpPr>
        <p:spPr bwMode="auto">
          <a:xfrm>
            <a:off x="0" y="281554"/>
            <a:ext cx="9144000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700" b="1" dirty="0" smtClean="0">
                <a:solidFill>
                  <a:srgbClr val="0070C0"/>
                </a:solidFill>
                <a:cs typeface="Times New Roman" pitchFamily="18" charset="0"/>
              </a:rPr>
              <a:t>Проект формы СТД-Р</a:t>
            </a:r>
          </a:p>
          <a:p>
            <a:pPr>
              <a:defRPr/>
            </a:pPr>
            <a:r>
              <a:rPr lang="ru-RU" sz="1700" b="1" dirty="0" smtClean="0">
                <a:solidFill>
                  <a:srgbClr val="0070C0"/>
                </a:solidFill>
                <a:cs typeface="Times New Roman" pitchFamily="18" charset="0"/>
              </a:rPr>
              <a:t> «Сведения о трудовой деятельности, предоставляемые работодателем»</a:t>
            </a:r>
            <a:endParaRPr lang="ru-RU" sz="17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899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484784"/>
            <a:ext cx="1368152" cy="28803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564904"/>
            <a:ext cx="1512168" cy="28803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802240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1F2B106-6A51-45D5-9B3C-2989B1FE846C}" type="slidenum">
              <a:rPr lang="ru-RU" altLang="ru-RU" sz="1200" smtClean="0"/>
              <a:pPr/>
              <a:t>23</a:t>
            </a:fld>
            <a:endParaRPr lang="ru-RU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1196752"/>
            <a:ext cx="1440160" cy="1541426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/>
        </p:nvSpPr>
        <p:spPr bwMode="auto">
          <a:xfrm>
            <a:off x="251520" y="58316"/>
            <a:ext cx="864076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Times New Roman" pitchFamily="18" charset="0"/>
              </a:rPr>
              <a:t>Выдача работодателем трудовой книжки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cs typeface="Times New Roman" pitchFamily="18" charset="0"/>
              </a:rPr>
              <a:t>или предоставление сведений о трудовой деятельности (ст. 66.1, 84.1)</a:t>
            </a:r>
            <a:endParaRPr lang="ru-RU" sz="1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96752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96336" y="764704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Страхователь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373670" y="3779458"/>
            <a:ext cx="3096344" cy="52322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Сведения о трудовой деятельности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данного работодателя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052736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Работник</a:t>
            </a:r>
            <a:endParaRPr lang="ru-RU" sz="14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661248"/>
            <a:ext cx="988765" cy="9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043608" y="1412776"/>
            <a:ext cx="1368152" cy="292388"/>
          </a:xfrm>
          <a:prstGeom prst="rect">
            <a:avLst/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Заявление</a:t>
            </a:r>
            <a:endParaRPr lang="ru-RU" sz="1200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2780928"/>
            <a:ext cx="2483768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 течение трех рабочих дней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 дня подачи заявления  </a:t>
            </a:r>
            <a:endParaRPr lang="ru-RU" sz="13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15816" y="5805264"/>
            <a:ext cx="4392488" cy="800219"/>
          </a:xfrm>
          <a:prstGeom prst="rect">
            <a:avLst/>
          </a:prstGeom>
          <a:ln w="158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Уведомление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необходимости явиться 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трудовой книжкой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(если ведется) либо дать согласие на отправление ее по почте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4941168"/>
            <a:ext cx="24482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 случае отсутствия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работника, либо его отказа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от получения </a:t>
            </a:r>
            <a:endParaRPr lang="ru-RU" sz="13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36096" y="6597352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/>
              <a:t>24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87824" y="1196752"/>
            <a:ext cx="2160240" cy="307777"/>
          </a:xfrm>
          <a:prstGeom prst="rect">
            <a:avLst/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письменном виде</a:t>
            </a:r>
            <a:endParaRPr lang="ru-RU" sz="14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987824" y="1772816"/>
            <a:ext cx="2160240" cy="307777"/>
          </a:xfrm>
          <a:prstGeom prst="rect">
            <a:avLst/>
          </a:prstGeom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 электронном виде</a:t>
            </a:r>
            <a:endParaRPr lang="ru-RU" sz="1400" b="1" dirty="0"/>
          </a:p>
        </p:txBody>
      </p:sp>
      <p:cxnSp>
        <p:nvCxnSpPr>
          <p:cNvPr id="34" name="Прямая со стрелкой 33"/>
          <p:cNvCxnSpPr>
            <a:stCxn id="22" idx="3"/>
            <a:endCxn id="30" idx="1"/>
          </p:cNvCxnSpPr>
          <p:nvPr/>
        </p:nvCxnSpPr>
        <p:spPr>
          <a:xfrm>
            <a:off x="2411760" y="1558970"/>
            <a:ext cx="576064" cy="367735"/>
          </a:xfrm>
          <a:prstGeom prst="straightConnector1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2" idx="3"/>
            <a:endCxn id="29" idx="1"/>
          </p:cNvCxnSpPr>
          <p:nvPr/>
        </p:nvCxnSpPr>
        <p:spPr>
          <a:xfrm flipV="1">
            <a:off x="2411760" y="1350641"/>
            <a:ext cx="576064" cy="208329"/>
          </a:xfrm>
          <a:prstGeom prst="straightConnector1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75856" y="1484784"/>
            <a:ext cx="1296144" cy="2923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3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148064" y="1340768"/>
            <a:ext cx="2088232" cy="0"/>
          </a:xfrm>
          <a:prstGeom prst="straightConnector1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148064" y="1909138"/>
            <a:ext cx="2088232" cy="7694"/>
          </a:xfrm>
          <a:prstGeom prst="straightConnector1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трелка углом вверх 47"/>
          <p:cNvSpPr/>
          <p:nvPr/>
        </p:nvSpPr>
        <p:spPr>
          <a:xfrm flipH="1">
            <a:off x="323528" y="2924944"/>
            <a:ext cx="2304256" cy="50405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79512" y="3573016"/>
            <a:ext cx="2520280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 день прекращения трудового договора</a:t>
            </a:r>
            <a:endParaRPr lang="ru-RU" sz="13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059832" y="2636912"/>
            <a:ext cx="2952328" cy="52322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 бумажном носителе, заверенные надлежащим образом</a:t>
            </a:r>
            <a:endParaRPr lang="ru-RU" sz="1400" b="1" i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915816" y="3429000"/>
            <a:ext cx="3168352" cy="954107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форме электронного документа, подписанного усиленной квалифицированной электронной подписью</a:t>
            </a:r>
            <a:endParaRPr lang="ru-RU" sz="1400" b="1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6084168" y="3861048"/>
            <a:ext cx="50405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6012160" y="3140968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3779912" y="3140968"/>
            <a:ext cx="1296144" cy="2923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3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059832" y="4581128"/>
            <a:ext cx="3024336" cy="1015663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Направление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заказным письмом с уведомлением на бумажном носителе, заверенные надлежащим образом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Стрелка углом вверх 75"/>
          <p:cNvSpPr/>
          <p:nvPr/>
        </p:nvSpPr>
        <p:spPr>
          <a:xfrm flipH="1">
            <a:off x="251520" y="5229200"/>
            <a:ext cx="2376264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 стрелкой 85"/>
          <p:cNvCxnSpPr/>
          <p:nvPr/>
        </p:nvCxnSpPr>
        <p:spPr>
          <a:xfrm flipH="1">
            <a:off x="6084168" y="4941168"/>
            <a:ext cx="50405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Стрелка углом вверх 87"/>
          <p:cNvSpPr/>
          <p:nvPr/>
        </p:nvSpPr>
        <p:spPr>
          <a:xfrm rot="16200000" flipH="1">
            <a:off x="6012160" y="4221088"/>
            <a:ext cx="3600400" cy="10081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Левая фигурная скобка 88"/>
          <p:cNvSpPr/>
          <p:nvPr/>
        </p:nvSpPr>
        <p:spPr>
          <a:xfrm>
            <a:off x="2699792" y="2924944"/>
            <a:ext cx="155448" cy="9144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Левая фигурная скобка 89"/>
          <p:cNvSpPr/>
          <p:nvPr/>
        </p:nvSpPr>
        <p:spPr>
          <a:xfrm>
            <a:off x="2699792" y="5157192"/>
            <a:ext cx="155448" cy="91440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углом вверх 90"/>
          <p:cNvSpPr/>
          <p:nvPr/>
        </p:nvSpPr>
        <p:spPr>
          <a:xfrm rot="16200000" flipH="1">
            <a:off x="7132476" y="3028764"/>
            <a:ext cx="1287760" cy="10801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51520" y="980728"/>
            <a:ext cx="1440160" cy="15414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764704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Работник</a:t>
            </a:r>
            <a:endParaRPr lang="ru-RU" sz="1400" dirty="0"/>
          </a:p>
        </p:txBody>
      </p:sp>
      <p:sp>
        <p:nvSpPr>
          <p:cNvPr id="7" name="Заголовок 2"/>
          <p:cNvSpPr>
            <a:spLocks noGrp="1"/>
          </p:cNvSpPr>
          <p:nvPr/>
        </p:nvSpPr>
        <p:spPr bwMode="auto">
          <a:xfrm>
            <a:off x="251520" y="150648"/>
            <a:ext cx="864076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Обнаружение неверной информации в сведениях о трудовой деятельности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27784" y="2492896"/>
            <a:ext cx="1368152" cy="584775"/>
          </a:xfrm>
          <a:prstGeom prst="rect">
            <a:avLst/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Письменное заявление</a:t>
            </a:r>
            <a:endParaRPr lang="ru-RU" sz="1600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995936" y="2780928"/>
            <a:ext cx="432048" cy="0"/>
          </a:xfrm>
          <a:prstGeom prst="straightConnector1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95736" y="2780928"/>
            <a:ext cx="432048" cy="0"/>
          </a:xfrm>
          <a:prstGeom prst="straightConnector1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ыноска со стрелкой вниз 13"/>
          <p:cNvSpPr/>
          <p:nvPr/>
        </p:nvSpPr>
        <p:spPr>
          <a:xfrm rot="16200000">
            <a:off x="5778388" y="2006588"/>
            <a:ext cx="2123728" cy="1224136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Исправленные сведения о трудовой деятельности</a:t>
            </a:r>
            <a:endParaRPr lang="ru-RU" dirty="0"/>
          </a:p>
        </p:txBody>
      </p:sp>
      <p:pic>
        <p:nvPicPr>
          <p:cNvPr id="15" name="Рисунок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06" r="65501" b="13676"/>
          <a:stretch>
            <a:fillRect/>
          </a:stretch>
        </p:blipFill>
        <p:spPr bwMode="auto">
          <a:xfrm>
            <a:off x="7452320" y="1556792"/>
            <a:ext cx="1467434" cy="14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7504" y="2492896"/>
            <a:ext cx="2088232" cy="830997"/>
          </a:xfrm>
          <a:prstGeom prst="rect">
            <a:avLst/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ошибка;</a:t>
            </a:r>
          </a:p>
          <a:p>
            <a:pPr algn="ctr">
              <a:buFontTx/>
              <a:buChar char="-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недостоверность;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неполнота</a:t>
            </a:r>
            <a:endParaRPr lang="ru-RU" sz="16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1484784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Страхователь</a:t>
            </a:r>
            <a:endParaRPr lang="ru-RU" sz="1400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497399"/>
            <a:ext cx="360040" cy="276999"/>
          </a:xfr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25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23528" y="4365104"/>
            <a:ext cx="835292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трудовой деятельности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 использоваться для исчисления трудового стажа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работника,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внесения записей в его трудовую книжку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случаях, если на работника ведется трудовая книжка) и осуществления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других целей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законами и иными нормативными правовыми актами Российской Федерации.</a:t>
            </a: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844824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b="1" dirty="0" smtClean="0">
                <a:solidFill>
                  <a:srgbClr val="002060"/>
                </a:solidFill>
              </a:rPr>
              <a:t>сохранность </a:t>
            </a:r>
            <a:r>
              <a:rPr lang="ru-RU" altLang="ru-RU" sz="2200" b="1" dirty="0">
                <a:solidFill>
                  <a:srgbClr val="002060"/>
                </a:solidFill>
              </a:rPr>
              <a:t>персональных данных </a:t>
            </a:r>
            <a:r>
              <a:rPr lang="ru-RU" altLang="ru-RU" sz="2200" dirty="0" smtClean="0">
                <a:solidFill>
                  <a:srgbClr val="002060"/>
                </a:solidFill>
              </a:rPr>
              <a:t>в </a:t>
            </a:r>
            <a:r>
              <a:rPr lang="ru-RU" altLang="ru-RU" sz="2200" dirty="0">
                <a:solidFill>
                  <a:srgbClr val="002060"/>
                </a:solidFill>
              </a:rPr>
              <a:t>информационной системе Пенсионного фонда и  возможность в любое время ознакомиться со сведениями о трудовой деятельности;</a:t>
            </a:r>
            <a:endParaRPr lang="en-US" altLang="ru-RU" sz="22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снижение издержек работника и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работодателя </a:t>
            </a:r>
            <a:r>
              <a:rPr lang="ru-RU" altLang="ru-RU" sz="2200" dirty="0">
                <a:solidFill>
                  <a:srgbClr val="002060"/>
                </a:solidFill>
              </a:rPr>
              <a:t>при трудоустройстве за счет удобства и скорости получения информации;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дополнительные возможности </a:t>
            </a:r>
            <a:r>
              <a:rPr lang="ru-RU" altLang="ru-RU" sz="2200" dirty="0">
                <a:solidFill>
                  <a:srgbClr val="002060"/>
                </a:solidFill>
              </a:rPr>
              <a:t>трудоустройства для удаленных работников за счет простоты взаимодействия с  работодателем;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2060"/>
                </a:solidFill>
              </a:rPr>
              <a:t>отсутствие необходимости предоставлять сведения о трудовой  деятельности  при </a:t>
            </a:r>
            <a:r>
              <a:rPr lang="ru-RU" altLang="ru-RU" sz="2200" dirty="0">
                <a:solidFill>
                  <a:srgbClr val="002060"/>
                </a:solidFill>
              </a:rPr>
              <a:t>обращении гражданина за </a:t>
            </a:r>
            <a:r>
              <a:rPr lang="ru-RU" altLang="ru-RU" sz="2200" b="1" dirty="0">
                <a:solidFill>
                  <a:srgbClr val="002060"/>
                </a:solidFill>
              </a:rPr>
              <a:t>государственными и муниципальными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услугами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6597352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2"/>
          <p:cNvSpPr>
            <a:spLocks noGrp="1"/>
          </p:cNvSpPr>
          <p:nvPr/>
        </p:nvSpPr>
        <p:spPr bwMode="auto">
          <a:xfrm>
            <a:off x="251520" y="404664"/>
            <a:ext cx="6408711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Преимущества ведения сведений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о трудовой деятельности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в электронном виде  и их использование</a:t>
            </a:r>
            <a:endParaRPr lang="ru-RU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653485"/>
            <a:ext cx="2133600" cy="20451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/>
              <a:t>26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02" b="99528" l="1790" r="99523">
                        <a14:foregroundMark x1="26372" y1="49291" x2="26372" y2="49291"/>
                        <a14:foregroundMark x1="23866" y1="41102" x2="23866" y2="41102"/>
                        <a14:foregroundMark x1="22912" y1="55433" x2="22912" y2="55433"/>
                        <a14:foregroundMark x1="20764" y1="69449" x2="20764" y2="69449"/>
                        <a14:foregroundMark x1="55370" y1="84094" x2="55370" y2="84094"/>
                        <a14:foregroundMark x1="64439" y1="26142" x2="64439" y2="26142"/>
                        <a14:foregroundMark x1="62291" y1="21260" x2="62291" y2="21260"/>
                        <a14:foregroundMark x1="56086" y1="20787" x2="56086" y2="20787"/>
                        <a14:foregroundMark x1="51074" y1="19685" x2="51074" y2="19685"/>
                        <a14:foregroundMark x1="50358" y1="16063" x2="50358" y2="16063"/>
                        <a14:foregroundMark x1="73986" y1="26614" x2="73986" y2="26614"/>
                        <a14:foregroundMark x1="71838" y1="31024" x2="71838" y2="31024"/>
                        <a14:foregroundMark x1="63962" y1="31969" x2="63962" y2="31969"/>
                        <a14:foregroundMark x1="52506" y1="30551" x2="79833" y2="39370"/>
                        <a14:foregroundMark x1="88425" y1="45512" x2="88663" y2="15433"/>
                        <a14:foregroundMark x1="28282" y1="70236" x2="28282" y2="70236"/>
                        <a14:foregroundMark x1="30668" y1="63780" x2="15513" y2="47244"/>
                        <a14:foregroundMark x1="29356" y1="46614" x2="35322" y2="70236"/>
                        <a14:foregroundMark x1="80430" y1="15906" x2="57637" y2="12126"/>
                        <a14:foregroundMark x1="6683" y1="73543" x2="39260" y2="86142"/>
                        <a14:foregroundMark x1="45227" y1="87087" x2="45943" y2="88504"/>
                        <a14:foregroundMark x1="27924" y1="89921" x2="39618" y2="90551"/>
                        <a14:foregroundMark x1="42005" y1="92126" x2="48091" y2="95748"/>
                        <a14:foregroundMark x1="54177" y1="92283" x2="52864" y2="78268"/>
                        <a14:foregroundMark x1="16348" y1="73386" x2="9189" y2="50079"/>
                        <a14:foregroundMark x1="23031" y1="55433" x2="29594" y2="47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483768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3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00721" cy="2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980728"/>
            <a:ext cx="1440160" cy="15414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07704" y="1268760"/>
            <a:ext cx="2232248" cy="954107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ведения работодателем трудовой книжки в бумажном виде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212976"/>
            <a:ext cx="2232248" cy="523220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на электронную трудовую книжку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5877272"/>
            <a:ext cx="6264696" cy="52322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работник не подал ни одного из заявлений,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работодатель продолжает вести его трудовую книжку в бумажном виде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4" y="4149080"/>
            <a:ext cx="3240360" cy="307777"/>
          </a:xfrm>
          <a:prstGeom prst="rect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Выдача трудовой книжки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60032" y="1772816"/>
            <a:ext cx="3960440" cy="523220"/>
          </a:xfrm>
          <a:prstGeom prst="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Право на переход на электронную трудовую книжку в последующем подать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Заголовок 2"/>
          <p:cNvSpPr>
            <a:spLocks noGrp="1"/>
          </p:cNvSpPr>
          <p:nvPr/>
        </p:nvSpPr>
        <p:spPr bwMode="auto">
          <a:xfrm>
            <a:off x="179512" y="260648"/>
            <a:ext cx="86407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Каждый работник вправе по 31.12.2020 включительно</a:t>
            </a:r>
            <a:endParaRPr lang="ru-RU" sz="1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49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00721" cy="2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323528" y="2492896"/>
            <a:ext cx="792088" cy="33855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выбор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36096" y="6597352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/>
              <a:t>3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836712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Работник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860032" y="836712"/>
            <a:ext cx="3888432" cy="738664"/>
          </a:xfrm>
          <a:prstGeom prst="rect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Право на дальнейшее ведение трудовой книжки в бумажном виде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последующем трудоустройстве к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другим работодателям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852936"/>
            <a:ext cx="16561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93"/>
          <p:cNvSpPr txBox="1"/>
          <p:nvPr/>
        </p:nvSpPr>
        <p:spPr>
          <a:xfrm>
            <a:off x="7596336" y="2492896"/>
            <a:ext cx="1369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Работодатель</a:t>
            </a:r>
            <a:endParaRPr lang="ru-RU" sz="1400" b="1" dirty="0"/>
          </a:p>
        </p:txBody>
      </p:sp>
      <p:pic>
        <p:nvPicPr>
          <p:cNvPr id="95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06" r="65501" b="13676"/>
          <a:stretch>
            <a:fillRect/>
          </a:stretch>
        </p:blipFill>
        <p:spPr bwMode="auto">
          <a:xfrm>
            <a:off x="7236296" y="5661248"/>
            <a:ext cx="1440160" cy="9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Выноска со стрелкой вниз 97"/>
          <p:cNvSpPr/>
          <p:nvPr/>
        </p:nvSpPr>
        <p:spPr>
          <a:xfrm>
            <a:off x="6876256" y="4797152"/>
            <a:ext cx="2123728" cy="84239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о поданном заявлении</a:t>
            </a:r>
            <a:endParaRPr lang="ru-RU" dirty="0"/>
          </a:p>
        </p:txBody>
      </p:sp>
      <p:sp>
        <p:nvSpPr>
          <p:cNvPr id="99" name="Выноска со стрелкой вправо 98"/>
          <p:cNvSpPr/>
          <p:nvPr/>
        </p:nvSpPr>
        <p:spPr>
          <a:xfrm>
            <a:off x="5004048" y="2564904"/>
            <a:ext cx="2304256" cy="1080120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Письменное заявление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1.01.2021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1547664" y="4437112"/>
            <a:ext cx="3240360" cy="954107"/>
          </a:xfrm>
          <a:prstGeom prst="rect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Запись в трудовую книжку о подаче работником заявления о предоставлении ему сведений о трудовой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Стрелка вниз 118"/>
          <p:cNvSpPr/>
          <p:nvPr/>
        </p:nvSpPr>
        <p:spPr>
          <a:xfrm>
            <a:off x="2843808" y="3717032"/>
            <a:ext cx="432048" cy="43204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трелка вниз 119"/>
          <p:cNvSpPr/>
          <p:nvPr/>
        </p:nvSpPr>
        <p:spPr>
          <a:xfrm rot="5400000">
            <a:off x="5814138" y="3086962"/>
            <a:ext cx="468052" cy="25202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трелка вниз 120"/>
          <p:cNvSpPr/>
          <p:nvPr/>
        </p:nvSpPr>
        <p:spPr>
          <a:xfrm rot="17892981">
            <a:off x="1360959" y="2552101"/>
            <a:ext cx="371398" cy="94249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трелка вниз 121"/>
          <p:cNvSpPr/>
          <p:nvPr/>
        </p:nvSpPr>
        <p:spPr>
          <a:xfrm rot="14182288">
            <a:off x="1342248" y="1791639"/>
            <a:ext cx="360040" cy="91026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низ 122"/>
          <p:cNvSpPr/>
          <p:nvPr/>
        </p:nvSpPr>
        <p:spPr>
          <a:xfrm rot="14477737">
            <a:off x="4398581" y="2730145"/>
            <a:ext cx="360040" cy="80306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трелка вниз 123"/>
          <p:cNvSpPr/>
          <p:nvPr/>
        </p:nvSpPr>
        <p:spPr>
          <a:xfrm rot="18503227">
            <a:off x="4327848" y="1963522"/>
            <a:ext cx="360040" cy="9668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Стрелка вниз 124"/>
          <p:cNvSpPr/>
          <p:nvPr/>
        </p:nvSpPr>
        <p:spPr>
          <a:xfrm rot="16200000">
            <a:off x="4337974" y="1250758"/>
            <a:ext cx="360040" cy="75608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углом вверх 125"/>
          <p:cNvSpPr/>
          <p:nvPr/>
        </p:nvSpPr>
        <p:spPr>
          <a:xfrm flipH="1">
            <a:off x="395536" y="2924944"/>
            <a:ext cx="1080120" cy="151216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/>
        </p:nvSpPr>
        <p:spPr bwMode="auto">
          <a:xfrm>
            <a:off x="179512" y="405535"/>
            <a:ext cx="864076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Право сделать выбор после 31.12.2020 сохраняется у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лиц, не имевших возможности подать работодателю одно из заявлений до указанной даты: </a:t>
            </a:r>
            <a:endParaRPr lang="ru-RU" sz="1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373216"/>
            <a:ext cx="7272808" cy="73866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Вышеуказанные лица вправе сделать это в любое время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подав работодателю по основному месту работы, в том числе при трудоустройстве, соответствующее письменное заявление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01008"/>
            <a:ext cx="1872208" cy="52322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временной нетрудоспособности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3573016"/>
            <a:ext cx="780727" cy="30777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отпуска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293096"/>
            <a:ext cx="4032448" cy="73866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отстранения от работы в случаях, предусмотренных ТК РФ, другими  ФЗ, иными нормативными правовыми актами РФ</a:t>
            </a:r>
            <a:endParaRPr lang="ru-RU" dirty="0"/>
          </a:p>
        </p:txBody>
      </p:sp>
      <p:sp>
        <p:nvSpPr>
          <p:cNvPr id="12" name="Объект 2"/>
          <p:cNvSpPr>
            <a:spLocks/>
          </p:cNvSpPr>
          <p:nvPr/>
        </p:nvSpPr>
        <p:spPr bwMode="auto">
          <a:xfrm>
            <a:off x="539552" y="1556792"/>
            <a:ext cx="3456384" cy="14401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Работники, которые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31.12.2020 не исполняли свои трудовые обязанности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ранее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подали одно из письменных заявлений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за ними сохранялось место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работы, в том числе на период: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</a:pPr>
            <a:endParaRPr lang="ru-RU" altLang="ru-RU" sz="1300" dirty="0">
              <a:solidFill>
                <a:srgbClr val="FF0000"/>
              </a:solidFill>
              <a:latin typeface="Franklin Gothic Book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Объект 2"/>
          <p:cNvSpPr>
            <a:spLocks/>
          </p:cNvSpPr>
          <p:nvPr/>
        </p:nvSpPr>
        <p:spPr bwMode="auto">
          <a:xfrm>
            <a:off x="5004048" y="1556792"/>
            <a:ext cx="3672408" cy="151216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Лица,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имеющие стаж работы по трудовому договору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(служебному контракту), но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31.12.2020 не состоявшие в трудовых (служебных) отношениях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 указанной даты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подавшие одно из письменных заявлений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algn="just">
              <a:spcBef>
                <a:spcPct val="20000"/>
              </a:spcBef>
              <a:buClr>
                <a:schemeClr val="tx2"/>
              </a:buClr>
              <a:buSzPct val="70000"/>
            </a:pPr>
            <a:endParaRPr lang="ru-RU" altLang="ru-RU" sz="1300" dirty="0">
              <a:solidFill>
                <a:srgbClr val="FF0000"/>
              </a:solidFill>
              <a:latin typeface="Franklin Gothic Book"/>
              <a:cs typeface="Arial" pitchFamily="34" charset="0"/>
              <a:sym typeface="Symbol" pitchFamily="18" charset="2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051720" y="1124744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516216" y="1124744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043608" y="3068960"/>
            <a:ext cx="504056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03848" y="3068960"/>
            <a:ext cx="504056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483768" y="3068960"/>
            <a:ext cx="0" cy="11521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645024"/>
            <a:ext cx="3113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6597352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0424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/>
              <a:t>4</a:t>
            </a:fld>
            <a:endParaRPr lang="ru-RU" alt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06084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Лица, которые замещают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государственные и муниципальные должности, должности государственной гражданской и муниципальной службы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а также осуществляют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другие виды профессиональной служебной деятельности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на которых на момент вступления в силу Федерального закона «О внесении изменений в ТК РФ…» ведутся трудовые книжки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3240360" cy="89255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Письменное заявление </a:t>
            </a:r>
            <a:r>
              <a:rPr lang="ru-RU" sz="13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продолжении ведения работодателем трудовой книжки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соответствии со статьей  66 ТК РФ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бумажном виде)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140968"/>
            <a:ext cx="3563888" cy="89255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Письменное заявление </a:t>
            </a:r>
            <a:r>
              <a:rPr lang="ru-RU" sz="13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предоставлении   ему сведений о трудовой деятельности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соответствии со статьей 66.1 ТК РФ 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(переход на электронную трудовую книжку)</a:t>
            </a:r>
          </a:p>
        </p:txBody>
      </p:sp>
      <p:sp>
        <p:nvSpPr>
          <p:cNvPr id="14" name="Заголовок 2"/>
          <p:cNvSpPr>
            <a:spLocks noGrp="1"/>
          </p:cNvSpPr>
          <p:nvPr/>
        </p:nvSpPr>
        <p:spPr bwMode="auto">
          <a:xfrm>
            <a:off x="251520" y="260648"/>
            <a:ext cx="86407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Отдельные категории граждан</a:t>
            </a:r>
            <a:endParaRPr lang="ru-RU" sz="1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851920" y="2852936"/>
            <a:ext cx="14398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23528" y="620688"/>
            <a:ext cx="856895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Трудовая деятельность - периоды работы по трудовому договору, периоды замещения государственных и муниципальных должностей, должностей государственной гражданской и муниципальной службы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иные периоды профессиональной служебной деятельности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отношении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отдельных категорий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зарегистрированных лиц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1520" y="4509120"/>
            <a:ext cx="864096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представления сведений о трудовой деятельности  государственными органами 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отношении отдельных категорий зарегистрированных лиц </a:t>
            </a:r>
            <a:r>
              <a:rPr kumimoji="0" lang="ru-RU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устанавливаются федеральным органом исполнительной власти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осуществляющим функции по выработке и реализации государственной политики и нормативно-правовому регулированию в сфере труда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согласованию 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федеральными органами исполнительной власти, осуществляющими функции по выработке и реализации государственной политики и нормативно-правовому регулированию в установленной сфере деятельности,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иными федеральными государственными органами и Пенсионным фондом Российской Федерации.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трудовой деятельности, составляющие 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законодательством РФ </a:t>
            </a:r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государственную тайну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документы, содержащие такие сведения, </a:t>
            </a:r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представлению в органы ПФР не подлежат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932040" y="3573016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563888" y="3573016"/>
            <a:ext cx="50405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6597352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0424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schemeClr val="tx1"/>
                </a:solidFill>
              </a:rPr>
              <a:pPr/>
              <a:t>5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2"/>
          <p:cNvSpPr>
            <a:spLocks noGrp="1"/>
          </p:cNvSpPr>
          <p:nvPr/>
        </p:nvSpPr>
        <p:spPr bwMode="auto">
          <a:xfrm>
            <a:off x="323528" y="1628800"/>
            <a:ext cx="86407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Также имеют право сделать выбор по 31.12.2020 включительно</a:t>
            </a:r>
            <a:endParaRPr lang="ru-RU" sz="1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/>
          <p:cNvSpPr>
            <a:spLocks noGrp="1"/>
          </p:cNvSpPr>
          <p:nvPr/>
        </p:nvSpPr>
        <p:spPr bwMode="auto">
          <a:xfrm>
            <a:off x="323528" y="291425"/>
            <a:ext cx="849694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Ведение работодателем сведений о трудовой деятельности, 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начиная с 2020 года</a:t>
            </a:r>
            <a:endParaRPr lang="ru-RU" sz="1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3563888" y="4437112"/>
            <a:ext cx="3456384" cy="1292662"/>
          </a:xfrm>
          <a:ln w="158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indent="357188" algn="just">
              <a:buNone/>
            </a:pP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Записи вносятся в точном соответствии с формулировками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ТК РФ или иного федерального закона (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со ссылкой на соответствующие статью, часть статьи, пункт статьи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ТК РФ или иного федерального закона в случае увольнения)</a:t>
            </a:r>
            <a:endParaRPr lang="ru-RU" sz="13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6597352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6</a:t>
            </a:r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772816"/>
            <a:ext cx="19077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980728"/>
            <a:ext cx="1440160" cy="15414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80312" y="1484784"/>
            <a:ext cx="1369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Работодатель</a:t>
            </a:r>
            <a:endParaRPr lang="ru-RU" sz="14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4005064"/>
            <a:ext cx="1440160" cy="15414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980728"/>
            <a:ext cx="1440160" cy="154142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2492896"/>
            <a:ext cx="1440160" cy="154142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43608" y="1412776"/>
            <a:ext cx="2160240" cy="1092607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заявление о ведении БУМАЖНОЙ трудовой книжки;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НЕТ никакого заявления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1600" y="3068960"/>
            <a:ext cx="2160240" cy="692497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заявление о переходе на ЭЛЕКТРОННУЮ трудовую книжку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43608" y="4437112"/>
            <a:ext cx="2088232" cy="492443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трудоустроен ПОСЛЕ 31.12.2020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836712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Работники</a:t>
            </a:r>
            <a:endParaRPr lang="ru-RU" sz="1400" dirty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563888" y="1556792"/>
            <a:ext cx="3312368" cy="756664"/>
          </a:xfrm>
          <a:prstGeom prst="flowChartAlternateProcess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Продолжает вести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трудовую книжку на бумажном носителе</a:t>
            </a:r>
            <a:endParaRPr lang="ru-RU" dirty="0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563888" y="2996952"/>
            <a:ext cx="3312368" cy="756664"/>
          </a:xfrm>
          <a:prstGeom prst="flowChartAlternateProcess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Ведет электронную трудовую книжку</a:t>
            </a: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5004048" y="3789040"/>
            <a:ext cx="432048" cy="57606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5400000">
            <a:off x="6836060" y="3253172"/>
            <a:ext cx="432048" cy="35165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5400000" flipH="1">
            <a:off x="6867872" y="1781200"/>
            <a:ext cx="368424" cy="35165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3203848" y="2060848"/>
            <a:ext cx="288032" cy="266429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203848" y="1844824"/>
            <a:ext cx="3600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06" r="65501" b="13676"/>
          <a:stretch>
            <a:fillRect/>
          </a:stretch>
        </p:blipFill>
        <p:spPr bwMode="auto">
          <a:xfrm>
            <a:off x="7596336" y="4437112"/>
            <a:ext cx="135544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трелка вниз 32"/>
          <p:cNvSpPr/>
          <p:nvPr/>
        </p:nvSpPr>
        <p:spPr>
          <a:xfrm rot="16200000">
            <a:off x="7092280" y="4797152"/>
            <a:ext cx="432048" cy="57606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139869"/>
          </a:xfrm>
        </p:spPr>
        <p:txBody>
          <a:bodyPr wrap="square">
            <a:spAutoFit/>
          </a:bodyPr>
          <a:lstStyle/>
          <a:p>
            <a:pPr marL="85725" indent="4572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 smtClean="0"/>
              <a:t>Принятие или изменение локальных нормативных актов </a:t>
            </a:r>
            <a:r>
              <a:rPr lang="ru-RU" altLang="ru-RU" sz="1800" dirty="0" smtClean="0"/>
              <a:t>(при необходимости) с учетом мнения </a:t>
            </a:r>
            <a:r>
              <a:rPr lang="ru-RU" altLang="ru-RU" sz="1800" b="1" dirty="0" smtClean="0"/>
              <a:t>первичной профсоюзной организации </a:t>
            </a:r>
            <a:r>
              <a:rPr lang="ru-RU" altLang="ru-RU" sz="1800" dirty="0" smtClean="0"/>
              <a:t>(при наличии);</a:t>
            </a:r>
          </a:p>
          <a:p>
            <a:pPr marL="85725" indent="4572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 smtClean="0"/>
              <a:t>Подготовка и обсуждение </a:t>
            </a:r>
            <a:r>
              <a:rPr lang="ru-RU" altLang="ru-RU" sz="1800" dirty="0" smtClean="0"/>
              <a:t>с уполномоченными в установленном порядке представителями работников </a:t>
            </a:r>
            <a:r>
              <a:rPr lang="ru-RU" altLang="ru-RU" sz="1800" b="1" dirty="0" smtClean="0"/>
              <a:t>изменений</a:t>
            </a:r>
            <a:r>
              <a:rPr lang="ru-RU" altLang="ru-RU" sz="1800" dirty="0" smtClean="0"/>
              <a:t> (при необходимости) </a:t>
            </a:r>
            <a:r>
              <a:rPr lang="ru-RU" altLang="ru-RU" sz="1800" b="1" dirty="0" smtClean="0"/>
              <a:t>в соглашения и коллективные договоры</a:t>
            </a:r>
            <a:r>
              <a:rPr lang="ru-RU" altLang="ru-RU" sz="1800" dirty="0" smtClean="0"/>
              <a:t>;</a:t>
            </a:r>
            <a:endParaRPr lang="ru-RU" altLang="ru-RU" sz="1800" dirty="0"/>
          </a:p>
          <a:p>
            <a:pPr marL="85725" indent="4572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 smtClean="0"/>
              <a:t>Обеспечение технической готовности</a:t>
            </a:r>
            <a:r>
              <a:rPr lang="ru-RU" altLang="ru-RU" sz="1800" dirty="0" smtClean="0"/>
              <a:t> к представлению сведений </a:t>
            </a:r>
            <a:r>
              <a:rPr lang="ru-RU" altLang="ru-RU" sz="1800" dirty="0"/>
              <a:t>о трудовой деятельности </a:t>
            </a:r>
            <a:r>
              <a:rPr lang="ru-RU" altLang="ru-RU" sz="1800" dirty="0" smtClean="0"/>
              <a:t>в </a:t>
            </a:r>
            <a:r>
              <a:rPr lang="ru-RU" altLang="ru-RU" sz="1800" dirty="0"/>
              <a:t>электронном </a:t>
            </a:r>
            <a:r>
              <a:rPr lang="ru-RU" altLang="ru-RU" sz="1800" dirty="0" smtClean="0"/>
              <a:t>виде в порядке, установленном законодательством, для хранения в информационных ресурсах ПФР</a:t>
            </a:r>
            <a:r>
              <a:rPr lang="ru-RU" altLang="ru-RU" sz="1800" dirty="0"/>
              <a:t>;</a:t>
            </a:r>
          </a:p>
          <a:p>
            <a:pPr marL="85725" indent="4572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Уведомление </a:t>
            </a:r>
            <a:r>
              <a:rPr lang="ru-RU" altLang="ru-RU" sz="1800" b="1" dirty="0" smtClean="0"/>
              <a:t>по 30 июня 2020 года включительно каждого </a:t>
            </a:r>
            <a:r>
              <a:rPr lang="ru-RU" altLang="ru-RU" sz="1800" dirty="0" smtClean="0"/>
              <a:t>работника в письменной форме </a:t>
            </a:r>
            <a:r>
              <a:rPr lang="ru-RU" altLang="ru-RU" sz="1800" b="1" dirty="0" smtClean="0"/>
              <a:t>об изменениях в трудовом законодательстве и</a:t>
            </a:r>
            <a:r>
              <a:rPr lang="ru-RU" altLang="ru-RU" sz="1800" dirty="0" smtClean="0"/>
              <a:t> </a:t>
            </a:r>
            <a:r>
              <a:rPr lang="ru-RU" altLang="ru-RU" sz="1800" b="1" dirty="0" smtClean="0"/>
              <a:t>о праве</a:t>
            </a:r>
            <a:r>
              <a:rPr lang="ru-RU" altLang="ru-RU" sz="1800" dirty="0" smtClean="0"/>
              <a:t> работника </a:t>
            </a:r>
            <a:r>
              <a:rPr lang="ru-RU" altLang="ru-RU" sz="1800" b="1" dirty="0" smtClean="0"/>
              <a:t>сделать выбор </a:t>
            </a:r>
            <a:r>
              <a:rPr lang="ru-RU" altLang="ru-RU" sz="1800" dirty="0" smtClean="0"/>
              <a:t>между продолжением ведения трудовой книжки на бумажном носителе или ведением трудовой книжки в электронном виде путем подачи соответствующего письменного заявления;</a:t>
            </a:r>
          </a:p>
          <a:p>
            <a:pPr marL="85725" indent="45720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 smtClean="0"/>
              <a:t>Определение порядка направления </a:t>
            </a:r>
            <a:r>
              <a:rPr lang="ru-RU" altLang="ru-RU" sz="1800" dirty="0" smtClean="0"/>
              <a:t>работником заявления о предоставлении сведений о трудовой деятельности по адресу </a:t>
            </a:r>
            <a:r>
              <a:rPr lang="ru-RU" altLang="ru-RU" sz="1800" b="1" dirty="0" smtClean="0"/>
              <a:t>электронной почты </a:t>
            </a:r>
            <a:r>
              <a:rPr lang="ru-RU" altLang="ru-RU" sz="1800" dirty="0" smtClean="0"/>
              <a:t>работодателя.</a:t>
            </a: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76256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7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6597352"/>
            <a:ext cx="2164197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/>
        </p:nvSpPr>
        <p:spPr bwMode="auto">
          <a:xfrm>
            <a:off x="107504" y="314072"/>
            <a:ext cx="8856984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Мероприятия, осуществляемые работодателями при переходе на ведение сведений о трудовой деятельности в электронном виде</a:t>
            </a:r>
            <a:r>
              <a:rPr lang="ru-RU" sz="2000" b="1" dirty="0" smtClean="0">
                <a:solidFill>
                  <a:srgbClr val="1F497D"/>
                </a:solidFill>
              </a:rPr>
              <a:t> - в течение 2020 года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136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5580112" y="6597352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0"/>
            <a:ext cx="2875895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2"/>
          <p:cNvSpPr>
            <a:spLocks noGrp="1"/>
          </p:cNvSpPr>
          <p:nvPr/>
        </p:nvSpPr>
        <p:spPr bwMode="auto">
          <a:xfrm>
            <a:off x="305513" y="332656"/>
            <a:ext cx="8640763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Внесение изменений в законодательство об индивидуальном (персонифицированном) учете</a:t>
            </a:r>
            <a:endParaRPr lang="ru-RU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8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29" name="Полилиния 28"/>
          <p:cNvSpPr/>
          <p:nvPr/>
        </p:nvSpPr>
        <p:spPr bwMode="auto">
          <a:xfrm>
            <a:off x="899592" y="1268760"/>
            <a:ext cx="7128793" cy="720079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gradFill flip="none" rotWithShape="1">
            <a:gsLst>
              <a:gs pos="0">
                <a:srgbClr val="5C95F2">
                  <a:tint val="66000"/>
                  <a:satMod val="160000"/>
                </a:srgbClr>
              </a:gs>
              <a:gs pos="50000">
                <a:srgbClr val="5C95F2">
                  <a:tint val="44500"/>
                  <a:satMod val="160000"/>
                </a:srgbClr>
              </a:gs>
              <a:gs pos="100000">
                <a:srgbClr val="5C95F2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866" tIns="96866" rIns="96866" bIns="96866" spcCol="1270" anchor="ctr"/>
          <a:lstStyle/>
          <a:p>
            <a:pPr algn="ctr" defTabSz="800100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Индивидуальный лицевой счет дополняется  разделом </a:t>
            </a:r>
          </a:p>
          <a:p>
            <a:pPr algn="ctr" defTabSz="800100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«Сведения о трудовой деятельности»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85869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разделе 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"Сведения о трудовой деятельности"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указываются: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место работы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6670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● наименование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страхователя и сведения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изменении наименования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(основания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изменения наименования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реквизиты документов о переименованиях);</a:t>
            </a:r>
          </a:p>
          <a:p>
            <a:pPr indent="266700"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регистрационный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номер страхователя;</a:t>
            </a:r>
          </a:p>
          <a:p>
            <a:pPr indent="266700"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выполняемой работе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периодах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66700"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приеме на работу с указанием (при наличии) структурного подразделения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страхователя,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которое принят работник;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трудовая функция (работа по должности в соответствии со штатным расписанием, профессии, специальности с указанием квалификации; конкретный вид поручаемой работнику работы);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переводах на другую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постоянную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работу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66700"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 увольнении и основаниях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 причинах прекращения трудовых отношений;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реквизиты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приказов (распоряжений), иных решений или документов,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подтверждающих  оформление трудовых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670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подаче зарегистрированным лицом заявления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продолжении ведения страхователем трудовой книжки либо о предоставлении страхователем ему сведений о трудовой деятельности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3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/>
        </p:nvSpPr>
        <p:spPr bwMode="auto">
          <a:xfrm>
            <a:off x="323528" y="209544"/>
            <a:ext cx="864076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Представление в ПФР работодателями сведений о трудовой деятельности</a:t>
            </a:r>
          </a:p>
          <a:p>
            <a:pPr>
              <a:defRPr/>
            </a:pPr>
            <a:r>
              <a:rPr lang="ru-RU" sz="1600" dirty="0" smtClean="0">
                <a:solidFill>
                  <a:srgbClr val="0070C0"/>
                </a:solidFill>
                <a:cs typeface="Times New Roman" pitchFamily="18" charset="0"/>
              </a:rPr>
              <a:t>(п</a:t>
            </a:r>
            <a:r>
              <a:rPr lang="ru-RU" sz="1600" dirty="0" smtClean="0">
                <a:solidFill>
                  <a:srgbClr val="0070C0"/>
                </a:solidFill>
              </a:rPr>
              <a:t>.2.4 – 2.6 статьи 11 Федерального закона 27-ФЗ)</a:t>
            </a:r>
            <a:endParaRPr lang="ru-RU" sz="1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532535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497399"/>
            <a:ext cx="360040" cy="276999"/>
          </a:xfr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9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908720"/>
            <a:ext cx="82089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    </a:t>
            </a:r>
            <a:r>
              <a:rPr lang="ru-RU" sz="1600" dirty="0" smtClean="0">
                <a:solidFill>
                  <a:srgbClr val="0070C0"/>
                </a:solidFill>
              </a:rPr>
              <a:t>Страхователь представляет о работающ</a:t>
            </a:r>
            <a:r>
              <a:rPr lang="ru-RU" sz="1600" b="1" dirty="0" smtClean="0">
                <a:solidFill>
                  <a:srgbClr val="0070C0"/>
                </a:solidFill>
              </a:rPr>
              <a:t>их</a:t>
            </a:r>
            <a:r>
              <a:rPr lang="ru-RU" sz="1600" dirty="0" smtClean="0">
                <a:solidFill>
                  <a:srgbClr val="0070C0"/>
                </a:solidFill>
              </a:rPr>
              <a:t> у него </a:t>
            </a:r>
            <a:r>
              <a:rPr lang="ru-RU" sz="1600" b="1" dirty="0" smtClean="0">
                <a:solidFill>
                  <a:srgbClr val="0070C0"/>
                </a:solidFill>
              </a:rPr>
              <a:t>зарегистрированных</a:t>
            </a:r>
            <a:r>
              <a:rPr lang="ru-RU" sz="1600" dirty="0" smtClean="0">
                <a:solidFill>
                  <a:srgbClr val="0070C0"/>
                </a:solidFill>
              </a:rPr>
              <a:t> лицах </a:t>
            </a:r>
            <a:r>
              <a:rPr lang="ru-RU" sz="1600" b="1" u="sng" dirty="0" smtClean="0">
                <a:solidFill>
                  <a:srgbClr val="0070C0"/>
                </a:solidFill>
              </a:rPr>
              <a:t>в случаях:</a:t>
            </a:r>
          </a:p>
        </p:txBody>
      </p:sp>
      <p:pic>
        <p:nvPicPr>
          <p:cNvPr id="13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06003" cy="3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1312" y="2996952"/>
            <a:ext cx="61926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</a:rPr>
              <a:t>страховой номер индивидуального лицевого счета (СНИЛС);</a:t>
            </a:r>
          </a:p>
          <a:p>
            <a:pPr lvl="0" algn="just">
              <a:buFontTx/>
              <a:buChar char="-"/>
            </a:pPr>
            <a:r>
              <a:rPr lang="ru-RU" sz="1700" b="1" dirty="0" smtClean="0">
                <a:solidFill>
                  <a:srgbClr val="0070C0"/>
                </a:solidFill>
              </a:rPr>
              <a:t>  фамилия, имя, отчество;</a:t>
            </a:r>
          </a:p>
          <a:p>
            <a:pPr algn="just">
              <a:buFontTx/>
              <a:buChar char="-"/>
            </a:pPr>
            <a:r>
              <a:rPr lang="ru-RU" sz="1700" b="1" dirty="0" smtClean="0">
                <a:solidFill>
                  <a:srgbClr val="0070C0"/>
                </a:solidFill>
              </a:rPr>
              <a:t> сведения о трудовой деятельности и (или) подаче заявления.</a:t>
            </a:r>
            <a:r>
              <a:rPr lang="ru-RU" sz="17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1196752"/>
            <a:ext cx="6640376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70C0"/>
                </a:solidFill>
              </a:rPr>
              <a:t>- приема на работу;</a:t>
            </a:r>
          </a:p>
          <a:p>
            <a:pPr algn="just">
              <a:buFontTx/>
              <a:buChar char="-"/>
            </a:pPr>
            <a:r>
              <a:rPr lang="ru-RU" sz="1700" b="1" dirty="0" smtClean="0">
                <a:solidFill>
                  <a:srgbClr val="0070C0"/>
                </a:solidFill>
              </a:rPr>
              <a:t> переводов на другую постоянную работу;</a:t>
            </a:r>
          </a:p>
          <a:p>
            <a:pPr algn="just">
              <a:buFontTx/>
              <a:buChar char="-"/>
            </a:pPr>
            <a:r>
              <a:rPr lang="ru-RU" sz="1700" b="1" dirty="0" smtClean="0">
                <a:solidFill>
                  <a:srgbClr val="0070C0"/>
                </a:solidFill>
              </a:rPr>
              <a:t>  увольнения;</a:t>
            </a:r>
          </a:p>
          <a:p>
            <a:pPr algn="just">
              <a:buFontTx/>
              <a:buChar char="-"/>
            </a:pPr>
            <a:r>
              <a:rPr lang="ru-RU" sz="1700" b="1" dirty="0" smtClean="0">
                <a:solidFill>
                  <a:srgbClr val="0070C0"/>
                </a:solidFill>
              </a:rPr>
              <a:t>  подачи зарегистрированными лицами заявлений </a:t>
            </a:r>
            <a:r>
              <a:rPr lang="ru-RU" sz="1700" dirty="0" smtClean="0">
                <a:solidFill>
                  <a:srgbClr val="0070C0"/>
                </a:solidFill>
              </a:rPr>
              <a:t>о продолжении ведения страхователем трудовых книжек либо о предоставлении сведений о трудовой деятельности</a:t>
            </a:r>
            <a:endParaRPr lang="ru-RU" sz="1700" dirty="0">
              <a:solidFill>
                <a:srgbClr val="0070C0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763688" y="1412776"/>
            <a:ext cx="371472" cy="1368152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Ekaterina.Bolshakova\Pictures\pic\гал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06003" cy="3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 rot="16200000">
            <a:off x="538682" y="1773686"/>
            <a:ext cx="16561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Кадровые мероприятия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2996952"/>
            <a:ext cx="23762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rgbClr val="005696"/>
                </a:solidFill>
              </a:rPr>
              <a:t>следующие сведения:</a:t>
            </a:r>
            <a:endParaRPr lang="ru-RU" dirty="0">
              <a:solidFill>
                <a:srgbClr val="005696"/>
              </a:solidFill>
            </a:endParaRPr>
          </a:p>
        </p:txBody>
      </p: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251520" y="4077072"/>
            <a:ext cx="8620088" cy="2259080"/>
          </a:xfr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indent="361950"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Работодатель,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численностью работающих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зарегистрированных лиц за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предшествующий отчетный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период - месяц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 и более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лиц,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сведения в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форме электронного документа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подписанного усиленной квалифицированной электронной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подписью.</a:t>
            </a:r>
          </a:p>
          <a:p>
            <a:pPr marL="0" indent="361950"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Работодатель,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численность работников которого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менее 25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также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представлять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сведения о трудовой деятельности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форме электронного документа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6700" algn="just"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Представление в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форме электронного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документа:</a:t>
            </a:r>
          </a:p>
          <a:p>
            <a:pPr marL="0" indent="266700" algn="just"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использованием своих программно-технических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средств;</a:t>
            </a:r>
          </a:p>
          <a:p>
            <a:pPr marL="0" indent="266700" algn="just"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использованием электронного сервиса,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предоставленного 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безвозмездной основе ПФР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912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11747</TotalTime>
  <Words>2535</Words>
  <Application>Microsoft Office PowerPoint</Application>
  <PresentationFormat>Экран (4:3)</PresentationFormat>
  <Paragraphs>281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Журкова Юлия Сергеевна2</dc:creator>
  <cp:lastModifiedBy>user</cp:lastModifiedBy>
  <cp:revision>468</cp:revision>
  <cp:lastPrinted>2020-01-16T08:05:49Z</cp:lastPrinted>
  <dcterms:created xsi:type="dcterms:W3CDTF">2017-09-29T09:12:37Z</dcterms:created>
  <dcterms:modified xsi:type="dcterms:W3CDTF">2020-01-16T08:39:47Z</dcterms:modified>
</cp:coreProperties>
</file>